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7" r:id="rId3"/>
    <p:sldId id="258" r:id="rId4"/>
    <p:sldId id="260" r:id="rId5"/>
    <p:sldId id="271" r:id="rId6"/>
    <p:sldId id="265" r:id="rId7"/>
    <p:sldId id="272" r:id="rId8"/>
    <p:sldId id="276" r:id="rId9"/>
    <p:sldId id="277" r:id="rId10"/>
    <p:sldId id="280" r:id="rId11"/>
    <p:sldId id="273" r:id="rId12"/>
    <p:sldId id="274"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79" d="100"/>
          <a:sy n="79" d="100"/>
        </p:scale>
        <p:origin x="-90" y="-9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10/2/2015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10/2/2015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10/2/2015</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10/2/2015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10/2/2015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10/2/2015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10/2/2015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10/2/2015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10/2/2015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10/2/2015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10/2/2015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10/2/2015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10/2/2015</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10/2/2015</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10/2/2015</a:t>
            </a:fld>
            <a:endParaRPr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dirty="0"/>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Monday, 10.5 and Tuesday, 10.6</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Please leave one copy of your memoir draft on my black cart.  Have the other copy on your desk.</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Paragraph #1</a:t>
            </a:r>
            <a:endParaRPr lang="en-US" dirty="0"/>
          </a:p>
        </p:txBody>
      </p:sp>
      <p:sp>
        <p:nvSpPr>
          <p:cNvPr id="3" name="Content Placeholder 2"/>
          <p:cNvSpPr>
            <a:spLocks noGrp="1"/>
          </p:cNvSpPr>
          <p:nvPr>
            <p:ph idx="1"/>
          </p:nvPr>
        </p:nvSpPr>
        <p:spPr/>
        <p:txBody>
          <a:bodyPr>
            <a:normAutofit lnSpcReduction="10000"/>
          </a:bodyPr>
          <a:lstStyle/>
          <a:p>
            <a:r>
              <a:rPr lang="en-US" dirty="0"/>
              <a:t>Bacteria help humans in many ways.  Bacteria are involved in the production of food, fuel, medicines and other useful products.  Some are used in industry processes.  Others help break down pollutants, which are substances such as waste materials or harmful chemicals that dirty the environment.</a:t>
            </a:r>
          </a:p>
          <a:p>
            <a:r>
              <a:rPr lang="en-US" dirty="0"/>
              <a:t>Main Idea:</a:t>
            </a:r>
          </a:p>
          <a:p>
            <a:pPr marL="0" indent="0">
              <a:buNone/>
            </a:pPr>
            <a:r>
              <a:rPr lang="en-US" dirty="0"/>
              <a:t>	</a:t>
            </a:r>
            <a:r>
              <a:rPr lang="en-US" dirty="0" smtClean="0"/>
              <a:t>Too </a:t>
            </a:r>
            <a:r>
              <a:rPr lang="en-US" dirty="0"/>
              <a:t>specific:  </a:t>
            </a:r>
            <a:r>
              <a:rPr lang="en-US" u="sng" dirty="0"/>
              <a:t>Bacteria break down pollutants</a:t>
            </a:r>
            <a:endParaRPr lang="en-US" dirty="0"/>
          </a:p>
          <a:p>
            <a:pPr marL="0" indent="0">
              <a:buNone/>
            </a:pPr>
            <a:r>
              <a:rPr lang="en-US" dirty="0"/>
              <a:t>	Too general:  </a:t>
            </a:r>
            <a:r>
              <a:rPr lang="en-US" u="sng" dirty="0"/>
              <a:t>Bacteria</a:t>
            </a:r>
            <a:endParaRPr lang="en-US" dirty="0"/>
          </a:p>
          <a:p>
            <a:pPr marL="0" indent="0">
              <a:buNone/>
            </a:pPr>
            <a:r>
              <a:rPr lang="en-US" dirty="0"/>
              <a:t>	</a:t>
            </a:r>
            <a:r>
              <a:rPr lang="en-US" dirty="0" smtClean="0"/>
              <a:t>Just </a:t>
            </a:r>
            <a:r>
              <a:rPr lang="en-US" dirty="0"/>
              <a:t>right:  </a:t>
            </a:r>
            <a:r>
              <a:rPr lang="en-US" u="sng" dirty="0"/>
              <a:t>Bacteria </a:t>
            </a:r>
            <a:r>
              <a:rPr lang="en-US" u="sng" dirty="0" smtClean="0"/>
              <a:t>help </a:t>
            </a:r>
            <a:r>
              <a:rPr lang="en-US" u="sng" dirty="0"/>
              <a:t>humans in many ways</a:t>
            </a:r>
            <a:endParaRPr lang="en-US" dirty="0"/>
          </a:p>
          <a:p>
            <a:endParaRPr lang="en-US" dirty="0"/>
          </a:p>
          <a:p>
            <a:endParaRPr lang="en-US" dirty="0"/>
          </a:p>
        </p:txBody>
      </p:sp>
    </p:spTree>
    <p:extLst>
      <p:ext uri="{BB962C8B-B14F-4D97-AF65-F5344CB8AC3E}">
        <p14:creationId xmlns:p14="http://schemas.microsoft.com/office/powerpoint/2010/main" val="152859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Paragraph #2</a:t>
            </a:r>
            <a:endParaRPr lang="en-US" dirty="0"/>
          </a:p>
        </p:txBody>
      </p:sp>
      <p:sp>
        <p:nvSpPr>
          <p:cNvPr id="3" name="Content Placeholder 2"/>
          <p:cNvSpPr>
            <a:spLocks noGrp="1"/>
          </p:cNvSpPr>
          <p:nvPr>
            <p:ph idx="1"/>
          </p:nvPr>
        </p:nvSpPr>
        <p:spPr/>
        <p:txBody>
          <a:bodyPr>
            <a:normAutofit fontScale="62500" lnSpcReduction="20000"/>
          </a:bodyPr>
          <a:lstStyle/>
          <a:p>
            <a:r>
              <a:rPr lang="en-US" sz="2900" dirty="0"/>
              <a:t>The first Spanish explorers, such as Coronado, had left horses behind.  For a time, bands of horses roamed wild.  Then the Native Americans learned to tame the horses and to ride them.  As more learned to ride, they moved onto the Plains.   With the horse, the Native Americans could easily follow the buffalo herds.  Horses also made it easier to chase down and kill buffalo.  Because hunting buffalo took far less effort than farming, buffalo became the main food of the Native Americans who lived on the Plains</a:t>
            </a:r>
            <a:r>
              <a:rPr lang="en-US" sz="2900" dirty="0" smtClean="0"/>
              <a:t>.</a:t>
            </a:r>
            <a:endParaRPr lang="en-US" dirty="0"/>
          </a:p>
          <a:p>
            <a:r>
              <a:rPr lang="en-US" sz="3100" b="1" dirty="0"/>
              <a:t>Main Idea:</a:t>
            </a:r>
          </a:p>
          <a:p>
            <a:pPr marL="0" indent="0">
              <a:buNone/>
            </a:pPr>
            <a:r>
              <a:rPr lang="en-US" sz="3100" b="1" dirty="0" smtClean="0"/>
              <a:t>	Too </a:t>
            </a:r>
            <a:r>
              <a:rPr lang="en-US" sz="3100" b="1" dirty="0"/>
              <a:t>specific:  </a:t>
            </a:r>
            <a:r>
              <a:rPr lang="en-US" sz="3100" b="1" u="sng" dirty="0"/>
              <a:t>Spanish explorers left horses behind</a:t>
            </a:r>
            <a:endParaRPr lang="en-US" sz="3100" b="1" dirty="0"/>
          </a:p>
          <a:p>
            <a:pPr marL="0" indent="0">
              <a:buNone/>
            </a:pPr>
            <a:r>
              <a:rPr lang="en-US" sz="3100" b="1" dirty="0" smtClean="0"/>
              <a:t>	Too </a:t>
            </a:r>
            <a:r>
              <a:rPr lang="en-US" sz="3100" b="1" dirty="0"/>
              <a:t>general:  </a:t>
            </a:r>
            <a:r>
              <a:rPr lang="en-US" sz="3100" b="1" u="sng" dirty="0"/>
              <a:t>Horses on the plains</a:t>
            </a:r>
            <a:endParaRPr lang="en-US" sz="3100" b="1" dirty="0"/>
          </a:p>
          <a:p>
            <a:pPr marL="0" indent="0">
              <a:buNone/>
            </a:pPr>
            <a:r>
              <a:rPr lang="en-US" sz="3100" b="1" dirty="0" smtClean="0"/>
              <a:t>	Just </a:t>
            </a:r>
            <a:r>
              <a:rPr lang="en-US" sz="3100" b="1" dirty="0"/>
              <a:t>right:  </a:t>
            </a:r>
            <a:r>
              <a:rPr lang="en-US" sz="3100" b="1" u="sng" dirty="0"/>
              <a:t>The use of horses changed life for the Native Americans who </a:t>
            </a:r>
            <a:r>
              <a:rPr lang="en-US" sz="3100" b="1" dirty="0" smtClean="0"/>
              <a:t>		      </a:t>
            </a:r>
            <a:r>
              <a:rPr lang="en-US" sz="3100" b="1" u="sng" dirty="0" smtClean="0"/>
              <a:t>lived </a:t>
            </a:r>
            <a:r>
              <a:rPr lang="en-US" sz="3100" b="1" u="sng" dirty="0"/>
              <a:t>on the Plains</a:t>
            </a:r>
            <a:endParaRPr lang="en-US" sz="3100" b="1" dirty="0"/>
          </a:p>
          <a:p>
            <a:endParaRPr lang="en-US" sz="2200" b="1" dirty="0"/>
          </a:p>
        </p:txBody>
      </p:sp>
    </p:spTree>
    <p:extLst>
      <p:ext uri="{BB962C8B-B14F-4D97-AF65-F5344CB8AC3E}">
        <p14:creationId xmlns:p14="http://schemas.microsoft.com/office/powerpoint/2010/main" val="21284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Idea/Details Practice</a:t>
            </a:r>
            <a:endParaRPr lang="en-US" dirty="0"/>
          </a:p>
        </p:txBody>
      </p:sp>
      <p:sp>
        <p:nvSpPr>
          <p:cNvPr id="3" name="Content Placeholder 2"/>
          <p:cNvSpPr>
            <a:spLocks noGrp="1"/>
          </p:cNvSpPr>
          <p:nvPr>
            <p:ph idx="1"/>
          </p:nvPr>
        </p:nvSpPr>
        <p:spPr/>
        <p:txBody>
          <a:bodyPr/>
          <a:lstStyle/>
          <a:p>
            <a:r>
              <a:rPr lang="en-US" dirty="0" smtClean="0"/>
              <a:t>Review THIEVES; scan </a:t>
            </a:r>
            <a:r>
              <a:rPr lang="en-US" smtClean="0"/>
              <a:t>your text for THIEVES</a:t>
            </a:r>
            <a:endParaRPr lang="en-US" dirty="0" smtClean="0"/>
          </a:p>
          <a:p>
            <a:r>
              <a:rPr lang="en-US" dirty="0" smtClean="0"/>
              <a:t>In </a:t>
            </a:r>
            <a:r>
              <a:rPr lang="en-US" dirty="0" smtClean="0"/>
              <a:t>your group, read the sample text provided.</a:t>
            </a:r>
          </a:p>
          <a:p>
            <a:r>
              <a:rPr lang="en-US" dirty="0" smtClean="0"/>
              <a:t>Create a 2 column notes format in your RAW book.</a:t>
            </a:r>
          </a:p>
          <a:p>
            <a:r>
              <a:rPr lang="en-US" dirty="0" smtClean="0"/>
              <a:t>On the left side, record the main ideas of your text.</a:t>
            </a:r>
          </a:p>
          <a:p>
            <a:r>
              <a:rPr lang="en-US" dirty="0" smtClean="0"/>
              <a:t>On the right side, record all of the details that support/explain each main idea.</a:t>
            </a:r>
          </a:p>
          <a:p>
            <a:r>
              <a:rPr lang="en-US" dirty="0" smtClean="0"/>
              <a:t>Hint:  Usually for each main idea you will have more than one detail.</a:t>
            </a:r>
            <a:endParaRPr lang="en-US" dirty="0"/>
          </a:p>
        </p:txBody>
      </p:sp>
    </p:spTree>
    <p:extLst>
      <p:ext uri="{BB962C8B-B14F-4D97-AF65-F5344CB8AC3E}">
        <p14:creationId xmlns:p14="http://schemas.microsoft.com/office/powerpoint/2010/main" val="3271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874295"/>
          </a:xfrm>
        </p:spPr>
        <p:txBody>
          <a:bodyPr/>
          <a:lstStyle/>
          <a:p>
            <a:pPr algn="ctr"/>
            <a:r>
              <a:rPr lang="en-US" dirty="0" smtClean="0"/>
              <a:t>TODAY’S AGENDA</a:t>
            </a:r>
            <a:endParaRPr dirty="0"/>
          </a:p>
        </p:txBody>
      </p:sp>
      <p:sp>
        <p:nvSpPr>
          <p:cNvPr id="14" name="Content Placeholder 13"/>
          <p:cNvSpPr>
            <a:spLocks noGrp="1"/>
          </p:cNvSpPr>
          <p:nvPr>
            <p:ph idx="1"/>
          </p:nvPr>
        </p:nvSpPr>
        <p:spPr>
          <a:xfrm>
            <a:off x="1065214" y="1407695"/>
            <a:ext cx="10058400" cy="4574005"/>
          </a:xfrm>
        </p:spPr>
        <p:txBody>
          <a:bodyPr>
            <a:normAutofit lnSpcReduction="10000"/>
          </a:bodyPr>
          <a:lstStyle/>
          <a:p>
            <a:r>
              <a:rPr lang="en-US" dirty="0" smtClean="0"/>
              <a:t>Stamp Memoir Draft/Peer Editing Time</a:t>
            </a:r>
          </a:p>
          <a:p>
            <a:r>
              <a:rPr lang="en-US" dirty="0" smtClean="0"/>
              <a:t>Identifying Main Ideas and Details in Nonfiction</a:t>
            </a:r>
            <a:endParaRPr lang="en-US" dirty="0"/>
          </a:p>
          <a:p>
            <a:r>
              <a:rPr lang="en-US" dirty="0" smtClean="0"/>
              <a:t>Main Idea Strategies and </a:t>
            </a:r>
            <a:r>
              <a:rPr lang="en-US" dirty="0" smtClean="0"/>
              <a:t>Practice, including THIEVES</a:t>
            </a:r>
            <a:endParaRPr lang="en-US" dirty="0" smtClean="0"/>
          </a:p>
          <a:p>
            <a:pPr marL="0" indent="0" algn="ctr">
              <a:buNone/>
            </a:pPr>
            <a:r>
              <a:rPr lang="en-US" sz="4400" u="sng" dirty="0" smtClean="0"/>
              <a:t>LOOKING </a:t>
            </a:r>
            <a:r>
              <a:rPr lang="en-US" sz="4400" u="sng" dirty="0" smtClean="0"/>
              <a:t>FORWARD</a:t>
            </a:r>
          </a:p>
          <a:p>
            <a:pPr marL="0" indent="0" algn="ctr">
              <a:buNone/>
            </a:pPr>
            <a:r>
              <a:rPr lang="en-US" sz="2800" dirty="0" smtClean="0"/>
              <a:t>Stamped draft with peer edit handout due in class Wed/</a:t>
            </a:r>
            <a:r>
              <a:rPr lang="en-US" sz="2800" dirty="0" smtClean="0"/>
              <a:t>Thur</a:t>
            </a:r>
            <a:endParaRPr lang="en-US" sz="2800" dirty="0" smtClean="0"/>
          </a:p>
          <a:p>
            <a:pPr marL="0" indent="0" algn="ctr">
              <a:buNone/>
            </a:pPr>
            <a:r>
              <a:rPr lang="en-US" sz="2800" dirty="0" smtClean="0"/>
              <a:t>Final memoir due to turnitin.com by </a:t>
            </a:r>
            <a:r>
              <a:rPr lang="en-US" sz="2800" b="1" dirty="0" smtClean="0"/>
              <a:t>the start of your class</a:t>
            </a:r>
            <a:r>
              <a:rPr lang="en-US" sz="2800" dirty="0" smtClean="0"/>
              <a:t> Wed/</a:t>
            </a:r>
            <a:r>
              <a:rPr lang="en-US" sz="2800" dirty="0" smtClean="0"/>
              <a:t>Thur</a:t>
            </a:r>
            <a:endParaRPr lang="en-US" sz="2800" dirty="0" smtClean="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MAIN IDEA NOTES</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smtClean="0"/>
              <a:t>Some students confuse the terms “topic,” “main</a:t>
            </a:r>
          </a:p>
          <a:p>
            <a:pPr marL="0" lvl="0" indent="0">
              <a:buNone/>
            </a:pPr>
            <a:r>
              <a:rPr lang="en-US" dirty="0"/>
              <a:t>i</a:t>
            </a:r>
            <a:r>
              <a:rPr lang="en-US" dirty="0" smtClean="0"/>
              <a:t>dea,” and “topic sentence” </a:t>
            </a:r>
          </a:p>
          <a:p>
            <a:pPr lvl="0">
              <a:buFont typeface="Courier New" pitchFamily="49" charset="0"/>
              <a:buChar char="o"/>
            </a:pPr>
            <a:r>
              <a:rPr lang="en-US" u="sng" dirty="0" smtClean="0"/>
              <a:t>Topic:</a:t>
            </a:r>
            <a:r>
              <a:rPr lang="en-US" dirty="0" smtClean="0"/>
              <a:t>  A broad statement that is often explained using just a few words.</a:t>
            </a:r>
          </a:p>
          <a:p>
            <a:pPr lvl="0">
              <a:buFont typeface="Courier New" pitchFamily="49" charset="0"/>
              <a:buChar char="o"/>
            </a:pPr>
            <a:r>
              <a:rPr lang="en-US" u="sng" dirty="0" smtClean="0"/>
              <a:t>Main Idea:</a:t>
            </a:r>
            <a:r>
              <a:rPr lang="en-US" dirty="0" smtClean="0"/>
              <a:t>  What is being said about the topic, often explained in a phrase or sentence.  </a:t>
            </a:r>
          </a:p>
          <a:p>
            <a:pPr lvl="0">
              <a:buFont typeface="Courier New" pitchFamily="49" charset="0"/>
              <a:buChar char="o"/>
            </a:pPr>
            <a:r>
              <a:rPr lang="en-US" u="sng" dirty="0" smtClean="0"/>
              <a:t>Topic Sentence</a:t>
            </a:r>
            <a:r>
              <a:rPr lang="en-US" dirty="0" smtClean="0"/>
              <a:t>:  The sentence in a paragraph that includes a statement of the main idea.  Often, but not always, the topic sentence is the first sentence of the paragraph.</a:t>
            </a:r>
            <a:endParaRPr lang="en-US" u="sng" dirty="0" smtClean="0"/>
          </a:p>
          <a:p>
            <a:pPr marL="0" lvl="0" indent="0">
              <a:buNone/>
            </a:pPr>
            <a:endParaRPr lang="en-US" dirty="0"/>
          </a:p>
        </p:txBody>
      </p:sp>
      <p:sp>
        <p:nvSpPr>
          <p:cNvPr id="5" name="AutoShape 2" descr="data:image/jpeg;base64,/9j/4AAQSkZJRgABAQAAAQABAAD/2wCEAAkGBxQSEhQUEhQUFRUVFRUXFRcXFBcUFxQXFBUWFhQUFRUYHCggGBolHRQUITEhJSkrLi4uGB8zODMsNygtLisBCgoKDg0OFxAQFywcHyQtLCwsLCwsLCwsLCwsLCwsLCwsLCwsLCwsLCw3LCwrLCwsLCwsLCssLCwsLCwsLCwsLP/AABEIALcBEwMBIgACEQEDEQH/xAAcAAABBQEBAQAAAAAAAAAAAAACAAEDBAUGBwj/xAA7EAABAwEFBgUDAgUEAgMAAAABAAIRAwQSITFRBUFhcZHwBiKBobETMtFCwRRSYnLhByPS8UPCRIKS/8QAGgEBAAMBAQEAAAAAAAAAAAAAAAECAwQFBv/EACIRAQEAAwACAQUBAQAAAAAAAAABAgMREiExBBNBUXFhFP/aAAwDAQACEQMRAD8A9E/iXPMME/A5lWaNh3vMnTd/lWWMDRAEBGubjY7YGAEJyhThSjhwUUoWopUoOCnTJIHToU8oClOEARBSHlOCmlJAUpApkyApSJQpEoKW2dntr03McJkLxPb+yXUKjmOHI6he8yud8W7AbaKZgQ4Yg8VFXwy56eCWqgsx9KCup2jYnMcWuEEHFY1ekoaqjWpmOuuCmDFG9ipYtHS2doexS2Rt1ZWyrXGBWzTdKwynHTjexSt9VYFreFo7YddXO1KhJWmOLHPJHXZKpFsLUazBVKjMVtjWNiFpTEIi2CncFZVE5RFG4oYV4ihSTwnUq8fYQRAoZTrEEkCmTqUCCdCE6B0pTJBECSaEyUoCToZToHRAoJSla46/2r0ZKaUMppWlxnOI6klJRhyKVhZyrnSVW32+nQYX1XhjRvJzO4AbzwWBV8T33Q0fTbGBd9zjy3eqqnjO/wBQNi03M+qCGuGBO4zhdJ1Xllrs69ctlAV2uY9t5roBEmb0gtLTmHYbt3BZniPwUBTDqX3NGIzB4DlqoaY39vJnsQFq1LXZS0kEQRmqD2QlaBoU94V+haYUFkKVZkLKz20xvpW2tWvLOp0VPVMlO0JfSvyjcxU7Q3FaBCq2pqnFFinUZhKiJVwMwVN7cVeM7EDghAU1RidjVp1CG6kpy1JR5HH1uEQKAIoVVBhJME6B08pkpUoElKZPCBJFKU6vjhar04UNrtbKTb1RwaPk6ADElG5wAJOAGJOi43bts+u/+huX5PEwOgU7M5qnr5aatd2Zf42X+J6X6G1Hf/UNHUmfZVH7fqfpptA4uJPqcFytXbLKb7hgGJHHX9lC/wARtL2sBEun2Erlu/Zfy7Z9Nrn4dedv1v5aY9Hf8lTr7YtB/XA0aAAPaVg1dsQJGMK3Z7X9QYaD3VfPZledqctevXLlZJGzsvxVDvp2jAfpqAR6PA+Qr21fE7KYIZDyP1DzN5CPuPJcBta3tYYkZY4iROF3/rcsejbTVcGl1ynvOLnY5kCRPsu7HXcMO7a8LZ9X9/Z4fS43/b+E9t2hWr2h5mpWqFzmtkeVjb2H02DATrnqut8M+Gqhh9bzn+7BpwwLt54N9SFv7A8P2anTa6kfqNIm9hD9ZgZf09ZW+NNO4WFnt3y+ohs1kDI3kCBhAAOYaN3yd5KsnHAoZSlFXG+MPCYqA1KQh28a/wCV5fbLGWkhwgjMFfQRK5rxJ4XZaAXAQ/Ufui+OX7eKOaQoazyui2zsapQdDxyO4rEq0VHGvWddTtCnfTQXVWxMAQq9pCtEKtXCrCoaQwVaszFW2hQ1W4q0VqJ1PBMymrIaoqoU9OIyEkYpJJ04+rU4QpwVZiJOEwThA6dCmBO/vD33q8wtVtHKSEIgtscJFbTpShJSJVkMHxLtGJptOUF3M/a39+i5XaW0GUWeYxO87zz1Wltthv1TGP1MuBOHsVyvjODRMkRdxnevO2dyy7Xr6MZjh6ef7c2p9WsS2XEZYkDjlmoLGawfe3gGMd0ebHlj6KOx0bpAYC+oRkMbs6nJvqtN9RtPCofqvMAUaeLBng4jF5xxGXDBa856c+Wzq9YLdXLQQ5gp5vc8G4BgboIIvk5Q3LWcBZsPiiA+jTFSqSZBA3wGlrRkxsAQOB3lBsnw9aLc69XJpUW4QMzH6WjIAZErt7BsahZm3aTI47zzKibft3s+Wez6f/ox8Nnw4s7EtFY3qkMGYaDJk7yVOzYjmb12phQVKYWGe7LO9rbXow1TxwnIz/DW3qtjdBBfTJ8zP/Zujvnfw9P2dtGnXYH0nBwOerT/ACuG4rzKvZgVXsdpq2d96k4tO/Rw0cMiFOG3nqoz0+XuPYLyRcuKsPjkRFakQdaZkf8A5dl1WrS8XWV36yP7mO/YELWZ438ue68p+HQSlK8P2v47tdmttRg+jaqTnOdTwcCWOJcBeza5owIIwjkVq2H/AFbs+Ar2e0UTvLCHtHu0+y18LzsV5669O2ls6nWaWvAMrzbxJ4OfSl1MFzdN4/K1rN/qfs93/wAkt4PpP+Q391t7D8XWW2vdSo1G1HhpcQA4C6DE+YDXiosqZePHqtAjNVn0l7LtrwlSrSQLrtQuNt/gqs0+WHDoqrzKOGexU6jZK6e3bBrsGNMrIrbPe3EscPRFus24oq2at1BCqDEqECGSTKUqS4pqIVLVoh+mkrlxMq9Tx9JhEmARQumY2uW3hp9TjhrHFPUDrpu3b26ZjPf6IwnlbY4SKWqVYMqAhxv3TDg2RdcM8cIgjXcpKFVxkPDWul0AOmWjJ3untILfMHXWi854a2XPgYQc5w9Z5FQvp3mh9JrQ66bj3zheHWFdC5KXsoLNaGvkNIc5kB8ZAkThwTPtLQYOeEcZMS3WDIO/2RCwD6cVXq1zBFMXnRnODZBuk6jlooqgJk1SA0QQxpxF2CST7xiRuUdttZax73f7dNoLi6Je7AzdZrpOJMYIlzHiy13ajmtIv1CxrRvLroxHAR0BKyrXYKVUXajQ7dBMt6b1Bti3Vq9VldtnPkP+19R4Dvp3QHEg5PcLwnHCFBX2nTBhzxTcYIbUNwmdwJwPoSuHbhe9ero2dw4s0fD1ma0sFNgacw0XZ5kYqWx7GslEzTo02nWJPUrPdanTvj/GqF9t4+4WPMlr4RvVbW1owjBZxtl4rLfanHkhbXPfyq3Co843W1Ez6oWV/E4IRXnNPA8l570Bgqk+0JmWhT4qzLi86zhD/DBVTbEv4tU8at5KG36DWhpgTjB3jVYD2A5haG3bXecBoPlZYevoPosfDTJf69n6aY46pOfPtBW2N9dzWshuZJjot3Yfhz+FqNqsqP8AqMxaRhGEZepQ+H3edx9FvmsF5f1e3K7MpPh5P1GGvLdllxoN8SWsf+Unm1h/9VK3xjaRn9N3NkfBCxXVAqta0LkmWX7Y3DD9N+t42e77qNM8i4flNX8WU3Nh1mHpUn5aucpDeVFVElXmWVqlwxiHbNOlVM02OYeYIWC6jdWhtDaAEtZ6lZ1G0XsCumY3ntj2dGCpWNURCnprLKNIOEkYCSzS+jWhEChIQNaeQ9yvUeemlOO+CFP7IkQVWq244uipVvuaLsgtp4RejcMBOnrja9kiMOHT/pBVtNNwLTfuhpvFjWyagg+U/lKk+80VGtulw/U0tdGjsJGMYIaDDS/2wA2kAIqOfLi4ui7DsZxw9PQXAscXsFSqXXWxIugT9wmEQaA1xMF1TCQ3AAkEzjg0njjF3IDA22QuM1Lp8we0D9BufTJBOcgnPVWsBJEHeSOA4cvZQfxMkhoLoJvH7Wtid+soKlr2dTumQGh2E78cJ9JC4DbPhmtUfL6UsZmXEAEZQ3jOsBegEgP/AFVahDZiLoAIHlEw043p4Zoqtme7CoQd4uiAC0nAtmXAgjPDA8FXLCZfLbXuywlkeIWrYLiSKdJ4bP6hAz/SN/NFZ9k1G5Nx1Xs+0LPSP3wNBviQPXH99Cse1bIcR/I3EH+YxIw0GGeaj7cibt8r2vO20KrT9pLuGHe7qE7rRUZ9zQ70jHDeOehXbnZkghguicSQcccY3zhEcQhOxIBjASeeJndl6KbrlJm4k7RpnMFp3/qHUKJ1vpj/AMjR69wuj2hsIHAUwcx5YBEYQf5cfgrAtfhloON5szgNNcfRZXS0m0vqt3EH1Ql/FVh4biYc5g4Eg8CgfsN4xFWoPVR9pP3E7nFRPqkKu+y2hmN8Ef1N/CrutNXAPpgyQJadTGIKrdVXxylqC21PMVAHprRUknmoajsD3mvU74z+Pcyz8Z/GpsarDZ1xWmbUsWyNICtLxMp29eN5dXXWmUIfqqkwl9RV4jq+KyrbWrQLo9VD9RTVbI6oL0RzWuqTqmy+nOWp6oCvdMq/teiWLHIldDCujoVQ5sqemVjbJrwbpWsAsc8WuFWQ5JRhOsONH0iCkE3NOvTeecIgh9k46BASdMPZOESC0Wdrxde0OGhEhVqdYzcrOYHkksawnzNGRymcDhwOhi6FDaaRcDcLWvANx7m3rsxOGcGNUFekz6WDWhlLzFxLsQ45bznglVoSboJbTe0k3QMxdEZYS05/0JUnsq3qeFV9OG1LzYbeInIjfnA3RqJTa1x117mYuDabWiIw+07giFqlSAwaI1O89czzVU2kuMUm3vuBcTDQQYz35HAaobSwNN97jdMS0b3A+Vx3nTd7BE+m6p93kbJ8o+5wwOPMzI+ZwJRMp4yJcSbzbwn6b3Ah0/ygBzRAxEu3kov4O8SXm+dzY8jdMN574q4GBo3NEyeJO8nXJQmtLZbgLpIccGjDC9vzkEZiEEFYNEziRM8IAJwHMZLMtDHPbeAIGIO5zHNcQXHRuBBA80E6K+GXT5Ze835cfLdgkQIENGQjMgBSNsuN4k8APK1s5wBEzqfZSMujTvDyANgkHDLOCJ1m9JzlO3Z7WwIBIEZDsZla/wBPTAbzvPeqA09MBr38olj1NmsJxAJ+FWfsts5An2H4W99PTAa9/KA08MMBrr3qieudq7LZ/KCeWX4WFtnYLRTe5jHueBgKd0OGIBIvEDKTqYXbvo6YDXv5VZ9DDDAdzn8qYtjlZevD22Ng+t9Vz6VymTTD23TUfeaGs3jeSeSzrTRP0y4YiQJBBEmS0SN/ld0Xre3djXmkhgI5w7HQ5hchW8ONOEmnJkhzcyMjhEZnEgnFTcr767f+q3Gy/lylktjwBeaSNRn6gq/RtzHYXoOh8p910tPw1AxiPnvqoLb4Va8RBbwz9Y3Lmy1SuWZ1jlDwCq27YtazugF0biJLT6bjwXceDfDzgwVa4BcftERA1I1WP2rbxfzZmyNhucb1QQ3cNVuWmy4QAtuvTxgIf4eVvjrk9KXLrgds7HL2nBcBaqTqbi04Qve/4MHAhc74i8Gtrglohyv4KW9eRUakOBXS0Kt4ArH2vsepZ3EPaecYKbZNfCFlsi2u++NmUlGCnXPxv19Kgoh7oU/t37LvcQvcovlCOiccEDp+aYcOqccOqB+fRPzTDh1ThBBbKLnXCHvYGuvOa0A/UA/QZExllHugs1b6tMPaHUwZgPYWPiSAS132zE4ieStBU7XSLXGs1tSq9rLoph4DTLgSQ1xAvcdBxMg1mqfolziGhxeWkB2OEcckdWsWxDS6TBjE/jWck9qo3hi5wmMGROfI8scE1OqXTILYJHPQj/CIQ1REPquMjG42SJIyhuLvtOHNSVKJe2PMzCIEAjTETdGWGeCKy2cMHHe4gAnXLBo/xorA6IlFSphoAAAgZDIYY/8AZxKRHqVJyQ8uqACNenfyhcNeikA0695oeXXvNBE4a9EDxr0UvLr3mgHD1PeaCFzdfQKOo3XE7h38qcjTqoyNOveaCrVoD13Dv5VKvYQcwHHcNO9VpHh11/Kp221tpjHEnIbzz6Zqept57Zlosl0SAMxyE4LNdYi9zomdxmMJJHIei0jRdUdNTdiGzAbxdp84blAy2B9X6VCC4/c8DBrf6Rl69J3VUncr1JZ9lNe7zAEDH8K/aGxgMgr1ns4Y2Op3k6krPtjsVZr1TuyUZajDUz0gjAVqkqzVZphShV2nsKlXbD2g+i4Xaf8ApxcJdRMcF6awqVqWS/JLx4o7w3aAYu5JL2w0m6BJZfZxafdrXn1PfREgHQIgdO/yrsR8+ifn0QtOnVEEBc0/NCPdP8oC5p/ZMPdOgXt37JeySR7CCp9E03TSY2Kjy6q5zyLuH3gHPfhghr0xIe2XuaHXYdhJBBEzCukTnv3Zz+VUj6WH+1Ss7W63SHTloG548eGMgqL8BIh0AluHlJGWGHqpufRU30i03qTJLywOJdEtE+YAmMAeZ0KsscD9uPHPLD1QSO49O80LuPTvNOOGffcJe5UAXcctO/hC7jl33CM9T8fhCep+PwgjfxwGnfwhI9B33COPU99ELup+EEb+OWnfwon8ctO/hSu6nvoondT30RIHLJr0WUi6o50YzeOJ/taNeOJU+1NpMoiXYu3NHHLl8nisIWKpanX68hu5mWH9Wg4b95OSrllMfk8eqtotdS1G5RFylkXZ3tf7j7ayul8PbKZQYboxdiScS46k709CzBoAaOC0iYEKmu3K9qbOIbQ/BZFQyVetb1SYFsQ0IHhSgIHhSIaeatsUNNilQSByka5V5RtciFkOSUYcnQbXPoi5oBwTj376KqEgPoiHTv2Uc+pRA69EBhEEHPv8ouaAhwTg6IeadAQ4JJvYJeyB/lM9gIggOncRI1yPonHslyQVH1LpIrPaQ9wFJobB/tP8xx5QOZQMpmmQ0Na2kASTeMg7s92eXtGN3l1zx15qkWtMUqv+69wJkshsScNBGWvNSLTThoP2/YJxwwCq0HFpLagY1oLW0g10zhEEEDEYBWufTvNAuXfL8oOXX8flG7j07zQnj0/P4UARw695oDw6oydcu8/woq9QAEuMAd+p4IAdw6rE2jtaD9OgLzzv3DjP7n0BTWm1PtHlp+Wnvdvdy1+OeSs2SwNYMBzOZJ1J3lZ5bOfC0jOsOycb9Q3n6nITndn5zK1LoAwUxUTlz338rwqWaKq9RtKjrvXVqnMVL8q9cyhATpwVoBckWImtRFADWpEI4ScpQihOAiARBqgNKSkuJIht+3fsnA0SjVPz75qoQ4de8044Jew76JDoEBA+pRDqUI4J28EBD3T/AChHDv8AKcHRARS59/lMEvlAXNI8UPz30ToHPsgrNLmkBxbhgREjiJwRJHigqOoseQ0svOplrg97J80EBzTrDiJGpGqGjXIIbUc01HXiLsxAx35cvnNWa9O8Ilzcf0mDyUT5cDdFwiQC5okbpAyUiWfU99ExPqe+irWW0gn6d4F7GtLyN94Zgce5UFr2hBuUhefzwHEnv1iEvoT222NpCXHHcBmeAHf7LJdRfXdeq4N3M/5fjrOQtWaxY33m8879ODRu+VcgBc+ezvqLyIWUg1JxUjlE5ZrI3qNyNwUblAjc6FXeZSe5MuzH4UMiSaEQCkIBPCdIKUGhMUYCK4gjaFNTanbTU7GIAuJKxcSRC1899E8epSSVUn4lOePf5SSRAo175pxikkgcY8kvhJJA4OiQOiSSB507/KXJJJA89U3ykkgRVHa1rZSa177xMwxoMX3Zgabsz74BMkoyvJaRQp2mrWbjDAfuiDH9I1jeThM4Hdbs1lDRgOe8k6k7ynSXNcrl8r8WCgckkoSByicUkkSjcqlurhjC4pJJPlCvSMwUaSS61RgJJJKYHRNanSSiRrFI2mkkiEjWKRrUkkQkupJJIl//2Q=="/>
          <p:cNvSpPr>
            <a:spLocks noChangeAspect="1" noChangeArrowheads="1"/>
          </p:cNvSpPr>
          <p:nvPr/>
        </p:nvSpPr>
        <p:spPr bwMode="auto">
          <a:xfrm>
            <a:off x="0"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765" y="56022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Main Idea   </a:t>
            </a:r>
            <a:endParaRPr lang="en-US" dirty="0"/>
          </a:p>
        </p:txBody>
      </p:sp>
      <p:sp>
        <p:nvSpPr>
          <p:cNvPr id="3" name="Content Placeholder 2"/>
          <p:cNvSpPr>
            <a:spLocks noGrp="1"/>
          </p:cNvSpPr>
          <p:nvPr>
            <p:ph idx="1"/>
          </p:nvPr>
        </p:nvSpPr>
        <p:spPr>
          <a:xfrm>
            <a:off x="1065214" y="1752600"/>
            <a:ext cx="10701670" cy="4229100"/>
          </a:xfrm>
        </p:spPr>
        <p:txBody>
          <a:bodyPr>
            <a:normAutofit/>
          </a:bodyPr>
          <a:lstStyle/>
          <a:p>
            <a:pPr marL="0" indent="0">
              <a:buNone/>
            </a:pPr>
            <a:r>
              <a:rPr lang="en-US" dirty="0" smtClean="0"/>
              <a:t>Follow these steps to determine main idea:</a:t>
            </a:r>
          </a:p>
          <a:p>
            <a:pPr marL="0" indent="0">
              <a:buNone/>
            </a:pPr>
            <a:r>
              <a:rPr lang="en-US" dirty="0" smtClean="0"/>
              <a:t>1.  Identify the details</a:t>
            </a:r>
          </a:p>
          <a:p>
            <a:pPr marL="457200" indent="-457200">
              <a:buAutoNum type="arabicPeriod" startAt="2"/>
            </a:pPr>
            <a:r>
              <a:rPr lang="en-US" dirty="0" smtClean="0"/>
              <a:t>Compare details to determine what they have in common.</a:t>
            </a:r>
          </a:p>
          <a:p>
            <a:pPr marL="457200" indent="-457200">
              <a:buAutoNum type="arabicPeriod" startAt="2"/>
            </a:pPr>
            <a:r>
              <a:rPr lang="en-US" dirty="0" smtClean="0"/>
              <a:t>Use your own words to paraphrase what they have in common.</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165" y="30755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72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75701"/>
          </a:xfrm>
        </p:spPr>
        <p:txBody>
          <a:bodyPr/>
          <a:lstStyle/>
          <a:p>
            <a:pPr algn="ctr"/>
            <a:r>
              <a:rPr lang="en-US" dirty="0" smtClean="0"/>
              <a:t>Examples of Main Idea in texts</a:t>
            </a:r>
            <a:endParaRPr lang="en-US" dirty="0"/>
          </a:p>
        </p:txBody>
      </p:sp>
      <p:sp>
        <p:nvSpPr>
          <p:cNvPr id="3" name="Content Placeholder 2"/>
          <p:cNvSpPr>
            <a:spLocks noGrp="1"/>
          </p:cNvSpPr>
          <p:nvPr>
            <p:ph idx="1"/>
          </p:nvPr>
        </p:nvSpPr>
        <p:spPr>
          <a:xfrm>
            <a:off x="1065214" y="1410159"/>
            <a:ext cx="10058400" cy="5447841"/>
          </a:xfrm>
        </p:spPr>
        <p:txBody>
          <a:bodyPr>
            <a:normAutofit/>
          </a:bodyPr>
          <a:lstStyle/>
          <a:p>
            <a:pPr>
              <a:buFont typeface="Courier New" pitchFamily="49" charset="0"/>
              <a:buChar char="o"/>
            </a:pPr>
            <a:r>
              <a:rPr lang="en-US" u="sng" dirty="0" smtClean="0"/>
              <a:t>Identifying paragraph main ideas:</a:t>
            </a:r>
          </a:p>
          <a:p>
            <a:pPr lvl="1">
              <a:buFont typeface="Courier New" pitchFamily="49" charset="0"/>
              <a:buChar char="o"/>
            </a:pPr>
            <a:r>
              <a:rPr lang="en-US" dirty="0" smtClean="0"/>
              <a:t>The sentences are the details.  They are compared to determine the main idea, which can be stated as a phrase or a sentence.  In most paragraphs, the main idea is embedded in a topic sentence, but the main idea may also be </a:t>
            </a:r>
            <a:r>
              <a:rPr lang="en-US" u="sng" dirty="0" smtClean="0"/>
              <a:t>implied</a:t>
            </a:r>
            <a:r>
              <a:rPr lang="en-US" dirty="0" smtClean="0"/>
              <a:t> (suggested, not overtly stated)</a:t>
            </a:r>
          </a:p>
          <a:p>
            <a:pPr>
              <a:buFont typeface="Courier New" pitchFamily="49" charset="0"/>
              <a:buChar char="o"/>
            </a:pPr>
            <a:r>
              <a:rPr lang="en-US" u="sng" dirty="0" smtClean="0"/>
              <a:t>Identifying the main idea of a section of expository text (like OD)</a:t>
            </a:r>
          </a:p>
          <a:p>
            <a:pPr lvl="1">
              <a:buFont typeface="Courier New" pitchFamily="49" charset="0"/>
              <a:buChar char="o"/>
            </a:pPr>
            <a:r>
              <a:rPr lang="en-US" dirty="0" smtClean="0"/>
              <a:t>The paragraphs are the details, and they are compared to determine the section’s main idea.  The main ideas are the details that are compared to determine the overarching main idea of the entire chapter.  </a:t>
            </a:r>
          </a:p>
          <a:p>
            <a:pPr lvl="1">
              <a:buFont typeface="Courier New" pitchFamily="49" charset="0"/>
              <a:buChar char="o"/>
            </a:pPr>
            <a:endParaRPr lang="en-US" u="sng" dirty="0" smtClean="0"/>
          </a:p>
          <a:p>
            <a:pPr marL="914400" lvl="1" indent="-457200">
              <a:buAutoNum type="arabicPeriod"/>
            </a:pP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Goldilocks – remember her?</a:t>
            </a:r>
            <a:endParaRPr lang="en-US" sz="4000" dirty="0"/>
          </a:p>
        </p:txBody>
      </p:sp>
      <p:sp>
        <p:nvSpPr>
          <p:cNvPr id="3" name="Content Placeholder 2"/>
          <p:cNvSpPr>
            <a:spLocks noGrp="1"/>
          </p:cNvSpPr>
          <p:nvPr>
            <p:ph idx="1"/>
          </p:nvPr>
        </p:nvSpPr>
        <p:spPr/>
        <p:txBody>
          <a:bodyPr>
            <a:normAutofit/>
          </a:bodyPr>
          <a:lstStyle/>
          <a:p>
            <a:r>
              <a:rPr lang="en-US" sz="2200" dirty="0" smtClean="0"/>
              <a:t>Students often state a main idea too generally or too specifically, but your goal is to state one that is just right . . . </a:t>
            </a:r>
            <a:r>
              <a:rPr lang="en-US" sz="2200" dirty="0"/>
              <a:t>g</a:t>
            </a:r>
            <a:r>
              <a:rPr lang="en-US" sz="2200" dirty="0" smtClean="0"/>
              <a:t>et it? </a:t>
            </a:r>
          </a:p>
          <a:p>
            <a:endParaRPr lang="en-US" sz="2200" dirty="0"/>
          </a:p>
          <a:p>
            <a:r>
              <a:rPr lang="en-US" sz="2200" dirty="0" smtClean="0"/>
              <a:t>Ask yourself these questions to determine main idea:</a:t>
            </a:r>
          </a:p>
          <a:p>
            <a:pPr lvl="1"/>
            <a:r>
              <a:rPr lang="en-US" sz="1800" dirty="0" smtClean="0"/>
              <a:t>Is my main idea too specific?</a:t>
            </a:r>
          </a:p>
          <a:p>
            <a:pPr lvl="1"/>
            <a:r>
              <a:rPr lang="en-US" sz="1800" dirty="0" smtClean="0"/>
              <a:t>Is my main idea too general?</a:t>
            </a:r>
          </a:p>
          <a:p>
            <a:pPr lvl="1"/>
            <a:r>
              <a:rPr lang="en-US" sz="1800" dirty="0" smtClean="0"/>
              <a:t>How can I change it to make it just right?</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765" y="240632"/>
            <a:ext cx="2619375" cy="1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to find main idea</a:t>
            </a:r>
            <a:endParaRPr lang="en-US" dirty="0"/>
          </a:p>
        </p:txBody>
      </p:sp>
      <p:sp>
        <p:nvSpPr>
          <p:cNvPr id="4" name="Content Placeholder 3"/>
          <p:cNvSpPr>
            <a:spLocks noGrp="1"/>
          </p:cNvSpPr>
          <p:nvPr>
            <p:ph sz="half" idx="1"/>
          </p:nvPr>
        </p:nvSpPr>
        <p:spPr/>
        <p:txBody>
          <a:bodyPr/>
          <a:lstStyle/>
          <a:p>
            <a:r>
              <a:rPr lang="en-US" dirty="0" smtClean="0"/>
              <a:t>Read the words in the box to the right.</a:t>
            </a:r>
          </a:p>
          <a:p>
            <a:r>
              <a:rPr lang="en-US" dirty="0" smtClean="0"/>
              <a:t>Categorize these words:  how are they connected?</a:t>
            </a:r>
            <a:endParaRPr lang="en-US" dirty="0"/>
          </a:p>
        </p:txBody>
      </p:sp>
      <p:sp>
        <p:nvSpPr>
          <p:cNvPr id="5" name="Content Placeholder 4"/>
          <p:cNvSpPr>
            <a:spLocks noGrp="1"/>
          </p:cNvSpPr>
          <p:nvPr>
            <p:ph sz="half" idx="2"/>
          </p:nvPr>
        </p:nvSpPr>
        <p:spPr>
          <a:xfrm>
            <a:off x="6641432" y="1825625"/>
            <a:ext cx="4482182" cy="4187952"/>
          </a:xfrm>
        </p:spPr>
        <p:txBody>
          <a:bodyPr/>
          <a:lstStyle/>
          <a:p>
            <a:pPr marL="0" indent="0">
              <a:buNone/>
            </a:pPr>
            <a:r>
              <a:rPr lang="en-US" dirty="0" smtClean="0"/>
              <a:t>Brother	    Aunt</a:t>
            </a:r>
          </a:p>
          <a:p>
            <a:pPr marL="0" indent="0">
              <a:buNone/>
            </a:pPr>
            <a:r>
              <a:rPr lang="en-US" dirty="0" smtClean="0"/>
              <a:t>Sister		    Grandfather</a:t>
            </a:r>
          </a:p>
          <a:p>
            <a:pPr marL="0" indent="0">
              <a:buNone/>
            </a:pPr>
            <a:r>
              <a:rPr lang="en-US" dirty="0" smtClean="0"/>
              <a:t>Father	    Uncle</a:t>
            </a:r>
          </a:p>
          <a:p>
            <a:pPr marL="0" indent="0">
              <a:buNone/>
            </a:pPr>
            <a:r>
              <a:rPr lang="en-US" dirty="0" smtClean="0"/>
              <a:t>Mother	    Niece</a:t>
            </a:r>
          </a:p>
          <a:p>
            <a:pPr marL="0" indent="0">
              <a:buNone/>
            </a:pPr>
            <a:r>
              <a:rPr lang="en-US" dirty="0" smtClean="0"/>
              <a:t>Cousin	    Nephew</a:t>
            </a:r>
          </a:p>
        </p:txBody>
      </p:sp>
    </p:spTree>
    <p:extLst>
      <p:ext uri="{BB962C8B-B14F-4D97-AF65-F5344CB8AC3E}">
        <p14:creationId xmlns:p14="http://schemas.microsoft.com/office/powerpoint/2010/main" val="321663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Categorizing to find main idea</a:t>
            </a:r>
          </a:p>
        </p:txBody>
      </p:sp>
      <p:sp>
        <p:nvSpPr>
          <p:cNvPr id="4" name="Content Placeholder 3"/>
          <p:cNvSpPr>
            <a:spLocks noGrp="1"/>
          </p:cNvSpPr>
          <p:nvPr>
            <p:ph sz="half" idx="1"/>
          </p:nvPr>
        </p:nvSpPr>
        <p:spPr/>
        <p:txBody>
          <a:bodyPr/>
          <a:lstStyle/>
          <a:p>
            <a:r>
              <a:rPr lang="en-US" dirty="0"/>
              <a:t>Read the words in the box to the right.</a:t>
            </a:r>
          </a:p>
          <a:p>
            <a:r>
              <a:rPr lang="en-US" dirty="0"/>
              <a:t>Categorize these </a:t>
            </a:r>
            <a:r>
              <a:rPr lang="en-US" dirty="0" smtClean="0"/>
              <a:t>words: how do they fit together?</a:t>
            </a:r>
            <a:endParaRPr lang="en-US" dirty="0"/>
          </a:p>
          <a:p>
            <a:endParaRPr lang="en-US" dirty="0"/>
          </a:p>
        </p:txBody>
      </p:sp>
      <p:sp>
        <p:nvSpPr>
          <p:cNvPr id="5" name="Content Placeholder 4"/>
          <p:cNvSpPr>
            <a:spLocks noGrp="1"/>
          </p:cNvSpPr>
          <p:nvPr>
            <p:ph sz="half" idx="2"/>
          </p:nvPr>
        </p:nvSpPr>
        <p:spPr>
          <a:xfrm>
            <a:off x="6833936" y="1825625"/>
            <a:ext cx="4680285" cy="4187952"/>
          </a:xfrm>
        </p:spPr>
        <p:txBody>
          <a:bodyPr/>
          <a:lstStyle/>
          <a:p>
            <a:pPr marL="0" indent="0">
              <a:buNone/>
            </a:pPr>
            <a:r>
              <a:rPr lang="en-US" dirty="0"/>
              <a:t>a</a:t>
            </a:r>
            <a:r>
              <a:rPr lang="en-US" dirty="0" smtClean="0"/>
              <a:t>pple		      banana</a:t>
            </a:r>
          </a:p>
          <a:p>
            <a:pPr marL="0" indent="0">
              <a:buNone/>
            </a:pPr>
            <a:r>
              <a:rPr lang="en-US" dirty="0"/>
              <a:t>d</a:t>
            </a:r>
            <a:r>
              <a:rPr lang="en-US" dirty="0" smtClean="0"/>
              <a:t>onut		      orange</a:t>
            </a:r>
          </a:p>
          <a:p>
            <a:pPr marL="0" indent="0">
              <a:buNone/>
            </a:pPr>
            <a:r>
              <a:rPr lang="en-US" dirty="0"/>
              <a:t>s</a:t>
            </a:r>
            <a:r>
              <a:rPr lang="en-US" dirty="0" smtClean="0"/>
              <a:t>pinach	      chocolate</a:t>
            </a:r>
          </a:p>
          <a:p>
            <a:pPr marL="0" indent="0">
              <a:buNone/>
            </a:pPr>
            <a:r>
              <a:rPr lang="en-US" dirty="0"/>
              <a:t>a</a:t>
            </a:r>
            <a:r>
              <a:rPr lang="en-US" dirty="0" smtClean="0"/>
              <a:t>sparagus	      broccoli</a:t>
            </a:r>
          </a:p>
          <a:p>
            <a:pPr marL="0" indent="0">
              <a:buNone/>
            </a:pPr>
            <a:r>
              <a:rPr lang="en-US" dirty="0"/>
              <a:t>g</a:t>
            </a:r>
            <a:r>
              <a:rPr lang="en-US" dirty="0" smtClean="0"/>
              <a:t>rape		      pear</a:t>
            </a:r>
          </a:p>
          <a:p>
            <a:pPr marL="0" indent="0">
              <a:buNone/>
            </a:pPr>
            <a:r>
              <a:rPr lang="en-US" dirty="0"/>
              <a:t>s</a:t>
            </a:r>
            <a:r>
              <a:rPr lang="en-US" dirty="0" smtClean="0"/>
              <a:t>tring bean         </a:t>
            </a:r>
            <a:endParaRPr lang="en-US" dirty="0"/>
          </a:p>
        </p:txBody>
      </p:sp>
    </p:spTree>
    <p:extLst>
      <p:ext uri="{BB962C8B-B14F-4D97-AF65-F5344CB8AC3E}">
        <p14:creationId xmlns:p14="http://schemas.microsoft.com/office/powerpoint/2010/main" val="351743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categories include . . . </a:t>
            </a:r>
            <a:endParaRPr lang="en-US" dirty="0"/>
          </a:p>
        </p:txBody>
      </p:sp>
      <p:sp>
        <p:nvSpPr>
          <p:cNvPr id="3" name="Content Placeholder 2"/>
          <p:cNvSpPr>
            <a:spLocks noGrp="1"/>
          </p:cNvSpPr>
          <p:nvPr>
            <p:ph idx="1"/>
          </p:nvPr>
        </p:nvSpPr>
        <p:spPr/>
        <p:txBody>
          <a:bodyPr/>
          <a:lstStyle/>
          <a:p>
            <a:r>
              <a:rPr lang="en-US" dirty="0" smtClean="0"/>
              <a:t>Fruits (apple, banana, grape, orange, pear) and Vegetables (asparagus, broccoli, spinach, string beans)</a:t>
            </a:r>
          </a:p>
          <a:p>
            <a:r>
              <a:rPr lang="en-US" dirty="0" smtClean="0"/>
              <a:t>Green food (broccoli, asparagus, apple, grape, pear)</a:t>
            </a:r>
          </a:p>
          <a:p>
            <a:r>
              <a:rPr lang="en-US" dirty="0" smtClean="0"/>
              <a:t>Round food (apple, donut, grape, orange)</a:t>
            </a:r>
          </a:p>
          <a:p>
            <a:r>
              <a:rPr lang="en-US" dirty="0" smtClean="0"/>
              <a:t>Healthy food (</a:t>
            </a:r>
            <a:r>
              <a:rPr lang="en-US" dirty="0"/>
              <a:t>apple, banana, grape, orange, </a:t>
            </a:r>
            <a:r>
              <a:rPr lang="en-US" dirty="0" smtClean="0"/>
              <a:t>pear, asparagus</a:t>
            </a:r>
            <a:r>
              <a:rPr lang="en-US" dirty="0"/>
              <a:t>, broccoli, spinach, string beans</a:t>
            </a:r>
            <a:r>
              <a:rPr lang="en-US" dirty="0" smtClean="0"/>
              <a:t>)</a:t>
            </a:r>
          </a:p>
          <a:p>
            <a:r>
              <a:rPr lang="en-US" dirty="0" smtClean="0"/>
              <a:t>Unhealthy food (donut, chocolate)</a:t>
            </a:r>
            <a:endParaRPr lang="en-US" dirty="0"/>
          </a:p>
        </p:txBody>
      </p:sp>
    </p:spTree>
    <p:extLst>
      <p:ext uri="{BB962C8B-B14F-4D97-AF65-F5344CB8AC3E}">
        <p14:creationId xmlns:p14="http://schemas.microsoft.com/office/powerpoint/2010/main" val="43618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ock 2 Voc. 3 review and annotate of Ch.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Block 2 Voc. 3 review and annotate of Ch.1</Template>
  <TotalTime>0</TotalTime>
  <Words>765</Words>
  <Application>Microsoft Office PowerPoint</Application>
  <PresentationFormat>Custom</PresentationFormat>
  <Paragraphs>74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Block 2 Voc. 3 review and annotate of Ch.1</vt:lpstr>
      <vt:lpstr>Monday, 10.5 and Tuesday, 10.6</vt:lpstr>
      <vt:lpstr>TODAY’S AGENDA</vt:lpstr>
      <vt:lpstr>DO NOW:  MAIN IDEA NOTES</vt:lpstr>
      <vt:lpstr>Determining Main Idea   </vt:lpstr>
      <vt:lpstr>Examples of Main Idea in texts</vt:lpstr>
      <vt:lpstr>Goldilocks – remember her?</vt:lpstr>
      <vt:lpstr>Categorizing to find main idea</vt:lpstr>
      <vt:lpstr>Categorizing to find main idea</vt:lpstr>
      <vt:lpstr>Possible categories include . . . </vt:lpstr>
      <vt:lpstr>Practice Paragraph #1</vt:lpstr>
      <vt:lpstr>Practice Paragraph #2</vt:lpstr>
      <vt:lpstr>Main Idea/Details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2013-10-07T20:38:08Z</dcterms:created>
  <dcterms:modified xsi:type="dcterms:W3CDTF">2015-10-02T17:34:37Z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