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16"/>
  </p:notesMasterIdLst>
  <p:handoutMasterIdLst>
    <p:handoutMasterId r:id="rId17"/>
  </p:handoutMasterIdLst>
  <p:sldIdLst>
    <p:sldId id="257" r:id="rId2"/>
    <p:sldId id="272" r:id="rId3"/>
    <p:sldId id="274" r:id="rId4"/>
    <p:sldId id="275" r:id="rId5"/>
    <p:sldId id="258" r:id="rId6"/>
    <p:sldId id="259" r:id="rId7"/>
    <p:sldId id="260" r:id="rId8"/>
    <p:sldId id="261" r:id="rId9"/>
    <p:sldId id="262" r:id="rId10"/>
    <p:sldId id="263" r:id="rId11"/>
    <p:sldId id="266" r:id="rId12"/>
    <p:sldId id="270" r:id="rId13"/>
    <p:sldId id="267" r:id="rId14"/>
    <p:sldId id="268"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5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A81EB17-CD23-4C5F-95AA-0384DB6FD786}" type="datetimeFigureOut">
              <a:rPr lang="en-US"/>
              <a:pPr>
                <a:defRPr/>
              </a:pPr>
              <a:t>4/12/2016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C9FCE68-7AA6-41C5-AFF1-E89D333C36BF}" type="slidenum">
              <a:rPr lang="en-US"/>
              <a:pPr>
                <a:defRPr/>
              </a:pPr>
              <a:t>‹#›</a:t>
            </a:fld>
            <a:endParaRPr lang="en-US"/>
          </a:p>
        </p:txBody>
      </p:sp>
    </p:spTree>
    <p:extLst>
      <p:ext uri="{BB962C8B-B14F-4D97-AF65-F5344CB8AC3E}">
        <p14:creationId xmlns:p14="http://schemas.microsoft.com/office/powerpoint/2010/main" val="164250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2310C66-68A7-4500-9133-11EEA2F3E147}" type="datetimeFigureOut">
              <a:rPr lang="en-US"/>
              <a:pPr>
                <a:defRPr/>
              </a:pPr>
              <a:t>4/12/2016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79FFDE1-37EF-4AFB-A4EA-405BEB21C02C}" type="slidenum">
              <a:rPr lang="en-US"/>
              <a:pPr>
                <a:defRPr/>
              </a:pPr>
              <a:t>‹#›</a:t>
            </a:fld>
            <a:endParaRPr lang="en-US"/>
          </a:p>
        </p:txBody>
      </p:sp>
    </p:spTree>
    <p:extLst>
      <p:ext uri="{BB962C8B-B14F-4D97-AF65-F5344CB8AC3E}">
        <p14:creationId xmlns:p14="http://schemas.microsoft.com/office/powerpoint/2010/main" val="279963085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B79EF37B-7594-41F5-95A0-BDABEF739422}"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EAE8FFB-D93F-4230-806F-1A8C2EE79D30}" type="datetimeFigureOut">
              <a:rPr lang="en-US"/>
              <a:pPr>
                <a:defRPr/>
              </a:pPr>
              <a:t>4/12/2016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8B2C9E4-01CE-49C4-85FF-92688DF4AE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smtClean="0"/>
            </a:lvl1pPr>
          </a:lstStyle>
          <a:p>
            <a:pPr>
              <a:defRPr/>
            </a:pPr>
            <a:fld id="{124339A7-47D1-4A01-BA66-C4D7CA522AEB}" type="datetimeFigureOut">
              <a:rPr lang="en-US"/>
              <a:pPr>
                <a:defRPr/>
              </a:pPr>
              <a:t>4/12/2016</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smtClean="0">
                <a:solidFill>
                  <a:schemeClr val="tx2"/>
                </a:solidFill>
              </a:defRPr>
            </a:lvl1pPr>
          </a:lstStyle>
          <a:p>
            <a:pPr>
              <a:defRPr/>
            </a:pPr>
            <a:fld id="{60D974AF-F384-4718-8FEC-62762A16D0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9CE39C04-9D41-4588-AD20-F4C92D9C8E0B}"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B64439-566F-4F68-B29C-E925CC31869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21401D9-8CB3-4AC2-89FA-8ACF477ACD15}"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DAB06C-0517-43BA-9032-46F7F83E2B4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A3A9CB6-BC9C-49E5-A847-DF0F8D886FE4}" type="slidenum">
              <a:rPr lang="en-US"/>
              <a:pPr/>
              <a:t>‹#›</a:t>
            </a:fld>
            <a:endParaRPr lang="en-US"/>
          </a:p>
        </p:txBody>
      </p:sp>
    </p:spTree>
    <p:extLst>
      <p:ext uri="{BB962C8B-B14F-4D97-AF65-F5344CB8AC3E}">
        <p14:creationId xmlns:p14="http://schemas.microsoft.com/office/powerpoint/2010/main" val="294617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77304A7C-1538-4792-8E54-609FECD5F088}"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EDBAE-2F92-4A3F-86FC-76324D99193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5" name="Date Placeholder 3"/>
          <p:cNvSpPr>
            <a:spLocks noGrp="1"/>
          </p:cNvSpPr>
          <p:nvPr>
            <p:ph type="dt" sz="half" idx="13"/>
          </p:nvPr>
        </p:nvSpPr>
        <p:spPr/>
        <p:txBody>
          <a:bodyPr/>
          <a:lstStyle>
            <a:lvl1pPr>
              <a:defRPr/>
            </a:lvl1pPr>
          </a:lstStyle>
          <a:p>
            <a:pPr>
              <a:defRPr/>
            </a:pPr>
            <a:fld id="{694274F0-EBE3-4C91-A702-D93A96E69618}" type="datetimeFigureOut">
              <a:rPr lang="en-US"/>
              <a:pPr>
                <a:defRPr/>
              </a:pPr>
              <a:t>4/12/2016</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7DFC1E-11D4-403F-ACB9-5307EF7FDC8B}" type="datetimeFigureOut">
              <a:rPr lang="en-US"/>
              <a:pPr>
                <a:defRPr/>
              </a:pPr>
              <a:t>4/12/2016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7C2AC8-F00B-47A1-AAD7-F20340B5EE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DD207132-B6D2-4A27-8C97-738862A0E03B}" type="datetimeFigureOut">
              <a:rPr lang="en-US"/>
              <a:pPr>
                <a:defRPr/>
              </a:pPr>
              <a:t>4/12/2016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5A259A-0580-4717-8B9C-0867526443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D156336A-567C-4979-B03D-2646E5947D96}" type="datetimeFigureOut">
              <a:rPr lang="en-US"/>
              <a:pPr>
                <a:defRPr/>
              </a:pPr>
              <a:t>4/12/2016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19B15E-5B28-445D-A8DE-7BD35880CB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BDD040C7-EBE4-4B50-8DEE-B5672C847050}" type="datetimeFigureOut">
              <a:rPr lang="en-US"/>
              <a:pPr>
                <a:defRPr/>
              </a:pPr>
              <a:t>4/12/2016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1A884A-C33D-49BB-9AD2-C8F2DAEA91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D23197E-83B8-4A91-BA55-CDFC9B542B53}" type="datetimeFigureOut">
              <a:rPr lang="en-US"/>
              <a:pPr>
                <a:defRPr/>
              </a:pPr>
              <a:t>4/12/2016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A9DDEC7-CC19-4863-AEB1-A5C0C188FC2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smtClean="0"/>
            </a:lvl1pPr>
          </a:lstStyle>
          <a:p>
            <a:pPr>
              <a:defRPr/>
            </a:pPr>
            <a:fld id="{A1788455-BD68-4889-B3CB-BDC1C597AD56}" type="datetimeFigureOut">
              <a:rPr lang="en-US"/>
              <a:pPr>
                <a:defRPr/>
              </a:pPr>
              <a:t>4/12/2016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smtClean="0">
                <a:solidFill>
                  <a:schemeClr val="tx2"/>
                </a:solidFill>
              </a:defRPr>
            </a:lvl1pPr>
          </a:lstStyle>
          <a:p>
            <a:pPr>
              <a:defRPr/>
            </a:pPr>
            <a:fld id="{DAC6F3FB-A2B3-46CD-97C8-E81C6A5CFA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03420893-43EF-4504-8A44-7F524F943BED}" type="datetimeFigureOut">
              <a:rPr lang="en-US"/>
              <a:pPr>
                <a:defRPr/>
              </a:pPr>
              <a:t>4/12/2016</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cs typeface="+mn-cs"/>
              </a:defRPr>
            </a:lvl1pPr>
          </a:lstStyle>
          <a:p>
            <a:pPr>
              <a:defRPr/>
            </a:pPr>
            <a:fld id="{43EA7992-5209-4DD2-85F8-9B6DE89876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6" r:id="rId1"/>
    <p:sldLayoutId id="2147483825" r:id="rId2"/>
    <p:sldLayoutId id="2147483827" r:id="rId3"/>
    <p:sldLayoutId id="2147483828" r:id="rId4"/>
    <p:sldLayoutId id="2147483824" r:id="rId5"/>
    <p:sldLayoutId id="2147483823" r:id="rId6"/>
    <p:sldLayoutId id="2147483822" r:id="rId7"/>
    <p:sldLayoutId id="2147483829" r:id="rId8"/>
    <p:sldLayoutId id="2147483830" r:id="rId9"/>
    <p:sldLayoutId id="2147483831" r:id="rId10"/>
    <p:sldLayoutId id="2147483832" r:id="rId11"/>
    <p:sldLayoutId id="2147483821" r:id="rId12"/>
    <p:sldLayoutId id="2147483833" r:id="rId13"/>
    <p:sldLayoutId id="2147483834" r:id="rId14"/>
  </p:sldLayoutIdLst>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vl2pPr algn="ctr" rtl="0" fontAlgn="base">
        <a:spcBef>
          <a:spcPct val="0"/>
        </a:spcBef>
        <a:spcAft>
          <a:spcPct val="0"/>
        </a:spcAft>
        <a:defRPr sz="4800">
          <a:solidFill>
            <a:schemeClr val="tx2"/>
          </a:solidFill>
          <a:latin typeface="Book Antiqua" pitchFamily="18" charset="0"/>
        </a:defRPr>
      </a:lvl2pPr>
      <a:lvl3pPr algn="ctr" rtl="0" fontAlgn="base">
        <a:spcBef>
          <a:spcPct val="0"/>
        </a:spcBef>
        <a:spcAft>
          <a:spcPct val="0"/>
        </a:spcAft>
        <a:defRPr sz="4800">
          <a:solidFill>
            <a:schemeClr val="tx2"/>
          </a:solidFill>
          <a:latin typeface="Book Antiqua" pitchFamily="18" charset="0"/>
        </a:defRPr>
      </a:lvl3pPr>
      <a:lvl4pPr algn="ctr" rtl="0" fontAlgn="base">
        <a:spcBef>
          <a:spcPct val="0"/>
        </a:spcBef>
        <a:spcAft>
          <a:spcPct val="0"/>
        </a:spcAft>
        <a:defRPr sz="4800">
          <a:solidFill>
            <a:schemeClr val="tx2"/>
          </a:solidFill>
          <a:latin typeface="Book Antiqua" pitchFamily="18" charset="0"/>
        </a:defRPr>
      </a:lvl4pPr>
      <a:lvl5pPr algn="ctr" rtl="0" fontAlgn="base">
        <a:spcBef>
          <a:spcPct val="0"/>
        </a:spcBef>
        <a:spcAft>
          <a:spcPct val="0"/>
        </a:spcAft>
        <a:defRPr sz="4800">
          <a:solidFill>
            <a:schemeClr val="tx2"/>
          </a:solidFill>
          <a:latin typeface="Book Antiqua" pitchFamily="18" charset="0"/>
        </a:defRPr>
      </a:lvl5pPr>
      <a:lvl6pPr marL="457200" algn="ctr" rtl="0" fontAlgn="base">
        <a:spcBef>
          <a:spcPct val="0"/>
        </a:spcBef>
        <a:spcAft>
          <a:spcPct val="0"/>
        </a:spcAft>
        <a:defRPr sz="4800">
          <a:solidFill>
            <a:schemeClr val="tx2"/>
          </a:solidFill>
          <a:latin typeface="Book Antiqua" pitchFamily="18" charset="0"/>
        </a:defRPr>
      </a:lvl6pPr>
      <a:lvl7pPr marL="914400" algn="ctr" rtl="0" fontAlgn="base">
        <a:spcBef>
          <a:spcPct val="0"/>
        </a:spcBef>
        <a:spcAft>
          <a:spcPct val="0"/>
        </a:spcAft>
        <a:defRPr sz="4800">
          <a:solidFill>
            <a:schemeClr val="tx2"/>
          </a:solidFill>
          <a:latin typeface="Book Antiqua" pitchFamily="18" charset="0"/>
        </a:defRPr>
      </a:lvl7pPr>
      <a:lvl8pPr marL="1371600" algn="ctr" rtl="0" fontAlgn="base">
        <a:spcBef>
          <a:spcPct val="0"/>
        </a:spcBef>
        <a:spcAft>
          <a:spcPct val="0"/>
        </a:spcAft>
        <a:defRPr sz="4800">
          <a:solidFill>
            <a:schemeClr val="tx2"/>
          </a:solidFill>
          <a:latin typeface="Book Antiqua" pitchFamily="18" charset="0"/>
        </a:defRPr>
      </a:lvl8pPr>
      <a:lvl9pPr marL="1828800" algn="ctr" rtl="0" fontAlgn="base">
        <a:spcBef>
          <a:spcPct val="0"/>
        </a:spcBef>
        <a:spcAft>
          <a:spcPct val="0"/>
        </a:spcAft>
        <a:defRPr sz="4800">
          <a:solidFill>
            <a:schemeClr val="tx2"/>
          </a:solidFill>
          <a:latin typeface="Book Antiqua" pitchFamily="18" charset="0"/>
        </a:defRPr>
      </a:lvl9pPr>
    </p:titleStyle>
    <p:bodyStyle>
      <a:lvl1pPr marL="342900" indent="-342900" algn="l" rtl="0" fontAlgn="base">
        <a:spcBef>
          <a:spcPts val="2000"/>
        </a:spcBef>
        <a:spcAft>
          <a:spcPct val="0"/>
        </a:spcAft>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rtl="0" fontAlgn="base">
        <a:spcBef>
          <a:spcPts val="600"/>
        </a:spcBef>
        <a:spcAft>
          <a:spcPct val="0"/>
        </a:spcAft>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rtl="0" fontAlgn="base">
        <a:spcBef>
          <a:spcPts val="600"/>
        </a:spcBef>
        <a:spcAft>
          <a:spcPct val="0"/>
        </a:spcAft>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yDDyT1lDh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localhost\narnia%20clip.avi" TargetMode="External"/><Relationship Id="rId4" Type="http://schemas.openxmlformats.org/officeDocument/2006/relationships/hyperlink" Target="https://vimeo.com/95184567"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US" sz="6000" i="1" dirty="0" smtClean="0">
                <a:latin typeface="Times New Roman"/>
              </a:rPr>
              <a:t>Lord of the Flies</a:t>
            </a:r>
            <a:endParaRPr lang="en-US" sz="6000" dirty="0">
              <a:latin typeface="Times New Roman"/>
            </a:endParaRPr>
          </a:p>
        </p:txBody>
      </p:sp>
      <p:sp>
        <p:nvSpPr>
          <p:cNvPr id="2" name="Subtitle 1"/>
          <p:cNvSpPr>
            <a:spLocks noGrp="1"/>
          </p:cNvSpPr>
          <p:nvPr>
            <p:ph type="subTitle" idx="1"/>
          </p:nvPr>
        </p:nvSpPr>
        <p:spPr/>
        <p:txBody>
          <a:bodyPr/>
          <a:lstStyle/>
          <a:p>
            <a:r>
              <a:rPr lang="en-US" dirty="0" smtClean="0"/>
              <a:t>Please have your RAW Book out on your desk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Children prepare to board a train to the country</a:t>
            </a:r>
            <a:endParaRPr lang="en-US" dirty="0"/>
          </a:p>
        </p:txBody>
      </p:sp>
      <p:pic>
        <p:nvPicPr>
          <p:cNvPr id="24578" name="Content Placeholder 3" descr="childrenrailway.pdf"/>
          <p:cNvPicPr>
            <a:picLocks noGrp="1" noChangeAspect="1"/>
          </p:cNvPicPr>
          <p:nvPr>
            <p:ph idx="1"/>
          </p:nvPr>
        </p:nvPicPr>
        <p:blipFill>
          <a:blip r:embed="rId2"/>
          <a:srcRect l="-63599" r="-63599"/>
          <a:stretch>
            <a:fillRect/>
          </a:stretch>
        </p:blipFill>
        <p:spPr bwMode="auto"/>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In the words of Joan</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latin typeface="Arial Black" charset="0"/>
              </a:rPr>
              <a:t>“ Smut the cat, Joey the canary and a large tortoise we had had 16 years…what were we to do with them?  There was only one thing left and that was to have them put to sleep.  I bravely put Smut into a box, the tortoise in a bag on my back, the cage in the other hand.  I walked along Hastings seafront to the vet’s.  I can tell you how much I hated Hitler.”</a:t>
            </a:r>
          </a:p>
          <a:p>
            <a:pPr fontAlgn="auto">
              <a:spcAft>
                <a:spcPts val="0"/>
              </a:spcAft>
              <a:buFont typeface="Wingdings 2" pitchFamily="18" charset="2"/>
              <a:buNone/>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solidFill>
                  <a:schemeClr val="bg2"/>
                </a:solidFill>
                <a:latin typeface="Arial Black" pitchFamily="34" charset="0"/>
              </a:rPr>
              <a:t>In the words of Vera, </a:t>
            </a:r>
            <a:br>
              <a:rPr lang="en-US" sz="4000">
                <a:solidFill>
                  <a:schemeClr val="bg2"/>
                </a:solidFill>
                <a:latin typeface="Arial Black" pitchFamily="34" charset="0"/>
              </a:rPr>
            </a:br>
            <a:r>
              <a:rPr lang="en-US" sz="4000">
                <a:solidFill>
                  <a:schemeClr val="bg2"/>
                </a:solidFill>
                <a:latin typeface="Arial Black" pitchFamily="34" charset="0"/>
              </a:rPr>
              <a:t>13 years old</a:t>
            </a:r>
          </a:p>
        </p:txBody>
      </p:sp>
      <p:sp>
        <p:nvSpPr>
          <p:cNvPr id="6147" name="Rectangle 3"/>
          <p:cNvSpPr>
            <a:spLocks noGrp="1" noChangeArrowheads="1"/>
          </p:cNvSpPr>
          <p:nvPr>
            <p:ph type="body" idx="1"/>
          </p:nvPr>
        </p:nvSpPr>
        <p:spPr>
          <a:xfrm>
            <a:off x="457200" y="1981200"/>
            <a:ext cx="8229600" cy="4525963"/>
          </a:xfrm>
        </p:spPr>
        <p:txBody>
          <a:bodyPr/>
          <a:lstStyle/>
          <a:p>
            <a:pPr>
              <a:lnSpc>
                <a:spcPct val="90000"/>
              </a:lnSpc>
              <a:buFontTx/>
              <a:buNone/>
            </a:pPr>
            <a:r>
              <a:rPr lang="en-US" sz="2800">
                <a:solidFill>
                  <a:schemeClr val="bg1"/>
                </a:solidFill>
                <a:latin typeface="Arial Black" pitchFamily="34" charset="0"/>
              </a:rPr>
              <a:t>	“There never ought to be wars if we were governed properly.  There’s always old people in power, and young people grow up…restless.  I’ve been to so many different schools since the war’s been on that I can’t settle down, and then I’m blamed because I don’t work well.  It’s a terrible thing, war; such a waste of life and energy, and my opinion is that the country will suffer for years and years.”</a:t>
            </a:r>
          </a:p>
        </p:txBody>
      </p:sp>
    </p:spTree>
    <p:extLst>
      <p:ext uri="{BB962C8B-B14F-4D97-AF65-F5344CB8AC3E}">
        <p14:creationId xmlns:p14="http://schemas.microsoft.com/office/powerpoint/2010/main" val="40339980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fade">
                                      <p:cBhvr>
                                        <p:cTn id="10"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3600">
                <a:solidFill>
                  <a:schemeClr val="bg1"/>
                </a:solidFill>
                <a:latin typeface="Trebuchet MS" pitchFamily="34" charset="0"/>
              </a:rPr>
              <a:t>Preparing to sail…</a:t>
            </a:r>
            <a:br>
              <a:rPr lang="en-US" sz="3600">
                <a:solidFill>
                  <a:schemeClr val="bg1"/>
                </a:solidFill>
                <a:latin typeface="Trebuchet MS" pitchFamily="34" charset="0"/>
              </a:rPr>
            </a:br>
            <a:endParaRPr lang="en-US" sz="3600">
              <a:solidFill>
                <a:schemeClr val="bg1"/>
              </a:solidFill>
              <a:latin typeface="Trebuchet MS" pitchFamily="34" charset="0"/>
            </a:endParaRPr>
          </a:p>
        </p:txBody>
      </p:sp>
      <p:pic>
        <p:nvPicPr>
          <p:cNvPr id="38916" name="Picture 4" descr="lotf11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724400" y="228600"/>
            <a:ext cx="3505200" cy="265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6" descr="lotf11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62000" y="1828800"/>
            <a:ext cx="3581400" cy="291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0" name="Rectangle 8"/>
          <p:cNvSpPr>
            <a:spLocks noChangeArrowheads="1"/>
          </p:cNvSpPr>
          <p:nvPr/>
        </p:nvSpPr>
        <p:spPr bwMode="auto">
          <a:xfrm>
            <a:off x="4876800" y="2895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a:solidFill>
                  <a:schemeClr val="bg1"/>
                </a:solidFill>
                <a:latin typeface="Trebuchet MS" pitchFamily="34" charset="0"/>
              </a:rPr>
              <a:t>Ship torpedoed.</a:t>
            </a:r>
          </a:p>
        </p:txBody>
      </p:sp>
      <p:sp>
        <p:nvSpPr>
          <p:cNvPr id="38921" name="Rectangle 9"/>
          <p:cNvSpPr>
            <a:spLocks noChangeArrowheads="1"/>
          </p:cNvSpPr>
          <p:nvPr/>
        </p:nvSpPr>
        <p:spPr bwMode="auto">
          <a:xfrm>
            <a:off x="381000" y="5105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a:solidFill>
                  <a:schemeClr val="bg1"/>
                </a:solidFill>
                <a:latin typeface="Trebuchet MS" pitchFamily="34" charset="0"/>
              </a:rPr>
              <a:t>Rescued passengers</a:t>
            </a:r>
          </a:p>
        </p:txBody>
      </p:sp>
      <p:pic>
        <p:nvPicPr>
          <p:cNvPr id="38922" name="Picture 10" descr="lotf12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105400" y="4343400"/>
            <a:ext cx="192563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89044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solidFill>
                  <a:schemeClr val="bg1"/>
                </a:solidFill>
                <a:latin typeface="Arial Black" pitchFamily="34" charset="0"/>
              </a:rPr>
              <a:t>Homecoming…</a:t>
            </a:r>
          </a:p>
        </p:txBody>
      </p:sp>
      <p:pic>
        <p:nvPicPr>
          <p:cNvPr id="43012" name="Picture 4" descr="lotf1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924664"/>
            <a:ext cx="5791200" cy="4645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76091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Do Now:  Conformity/</a:t>
            </a:r>
            <a:br>
              <a:rPr lang="en-US" dirty="0" smtClean="0"/>
            </a:br>
            <a:r>
              <a:rPr lang="en-US" dirty="0" smtClean="0"/>
              <a:t>Peer Pressure</a:t>
            </a:r>
            <a:endParaRPr lang="en-US" dirty="0"/>
          </a:p>
        </p:txBody>
      </p:sp>
      <p:sp>
        <p:nvSpPr>
          <p:cNvPr id="3" name="Content Placeholder 2"/>
          <p:cNvSpPr>
            <a:spLocks noGrp="1"/>
          </p:cNvSpPr>
          <p:nvPr>
            <p:ph idx="1"/>
          </p:nvPr>
        </p:nvSpPr>
        <p:spPr>
          <a:xfrm>
            <a:off x="329784" y="1883798"/>
            <a:ext cx="8559383" cy="5231306"/>
          </a:xfrm>
        </p:spPr>
        <p:txBody>
          <a:bodyPr>
            <a:normAutofit/>
          </a:bodyPr>
          <a:lstStyle/>
          <a:p>
            <a:r>
              <a:rPr lang="en-US" i="1" dirty="0" smtClean="0"/>
              <a:t>Webster’s Dictionary</a:t>
            </a:r>
            <a:r>
              <a:rPr lang="en-US" dirty="0" smtClean="0"/>
              <a:t> defines “conformity” as agreement in form, manner, or character.  Copy this definition into your RAW Book.</a:t>
            </a:r>
          </a:p>
          <a:p>
            <a:r>
              <a:rPr lang="en-US" dirty="0" smtClean="0"/>
              <a:t>Brainstorm </a:t>
            </a:r>
            <a:r>
              <a:rPr lang="en-US" dirty="0"/>
              <a:t>a list of at least 5 ways you are pressured to conform.  In addition to peer pressure, you may also want to consider family pressures and societal pressures</a:t>
            </a:r>
            <a:r>
              <a:rPr lang="en-US" dirty="0" smtClean="0"/>
              <a:t>.</a:t>
            </a:r>
          </a:p>
          <a:p>
            <a:r>
              <a:rPr lang="en-US" dirty="0" smtClean="0"/>
              <a:t>What </a:t>
            </a:r>
            <a:r>
              <a:rPr lang="en-US" dirty="0"/>
              <a:t>are the negative effects of peer pressure</a:t>
            </a:r>
            <a:r>
              <a:rPr lang="en-US" dirty="0" smtClean="0"/>
              <a:t>?</a:t>
            </a:r>
          </a:p>
          <a:p>
            <a:r>
              <a:rPr lang="en-US" dirty="0" smtClean="0"/>
              <a:t>Can </a:t>
            </a:r>
            <a:r>
              <a:rPr lang="en-US" dirty="0"/>
              <a:t>there be positive effects of peer pressure?  Explain.</a:t>
            </a:r>
          </a:p>
          <a:p>
            <a:endParaRPr lang="en-US" dirty="0" smtClean="0"/>
          </a:p>
          <a:p>
            <a:pPr marL="36576" indent="0">
              <a:buNone/>
            </a:pPr>
            <a:endParaRPr lang="en-US" dirty="0"/>
          </a:p>
        </p:txBody>
      </p:sp>
    </p:spTree>
    <p:extLst>
      <p:ext uri="{BB962C8B-B14F-4D97-AF65-F5344CB8AC3E}">
        <p14:creationId xmlns:p14="http://schemas.microsoft.com/office/powerpoint/2010/main" val="2043591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Asch Study</a:t>
            </a:r>
            <a:endParaRPr lang="en-US" dirty="0"/>
          </a:p>
        </p:txBody>
      </p:sp>
      <p:sp>
        <p:nvSpPr>
          <p:cNvPr id="3" name="Content Placeholder 2"/>
          <p:cNvSpPr>
            <a:spLocks noGrp="1"/>
          </p:cNvSpPr>
          <p:nvPr>
            <p:ph idx="1"/>
          </p:nvPr>
        </p:nvSpPr>
        <p:spPr>
          <a:xfrm>
            <a:off x="626630" y="1751445"/>
            <a:ext cx="8295697" cy="4732482"/>
          </a:xfrm>
        </p:spPr>
        <p:txBody>
          <a:bodyPr>
            <a:normAutofit/>
          </a:bodyPr>
          <a:lstStyle/>
          <a:p>
            <a:r>
              <a:rPr lang="en-US" sz="2800" dirty="0" smtClean="0"/>
              <a:t>Psychology of Conformity – Watch:   </a:t>
            </a:r>
            <a:r>
              <a:rPr lang="en-US" sz="2800" dirty="0" smtClean="0">
                <a:hlinkClick r:id="rId2"/>
              </a:rPr>
              <a:t>Asch Study</a:t>
            </a:r>
            <a:endParaRPr lang="en-US" sz="2800" dirty="0" smtClean="0"/>
          </a:p>
          <a:p>
            <a:r>
              <a:rPr lang="en-US" sz="2800" dirty="0" smtClean="0"/>
              <a:t>Consider/Discuss these questions:</a:t>
            </a:r>
          </a:p>
          <a:p>
            <a:pPr lvl="1"/>
            <a:r>
              <a:rPr lang="en-US" sz="2800" dirty="0" smtClean="0"/>
              <a:t>Why do you think people conformed?</a:t>
            </a:r>
          </a:p>
          <a:p>
            <a:pPr lvl="1"/>
            <a:r>
              <a:rPr lang="en-US" sz="2800" dirty="0" smtClean="0"/>
              <a:t>When people didn’t conform, what were the circumstances?</a:t>
            </a:r>
          </a:p>
          <a:p>
            <a:pPr lvl="1"/>
            <a:r>
              <a:rPr lang="en-US" sz="2800" dirty="0"/>
              <a:t>What are some possible conclusions about human nature that can be drawn from the reasons why people didn’t conform?</a:t>
            </a:r>
            <a:endParaRPr lang="en-US" sz="2800" dirty="0" smtClean="0"/>
          </a:p>
        </p:txBody>
      </p:sp>
    </p:spTree>
    <p:extLst>
      <p:ext uri="{BB962C8B-B14F-4D97-AF65-F5344CB8AC3E}">
        <p14:creationId xmlns:p14="http://schemas.microsoft.com/office/powerpoint/2010/main" val="1718475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Lord of the Flies</a:t>
            </a:r>
            <a:endParaRPr lang="en-US" dirty="0"/>
          </a:p>
        </p:txBody>
      </p:sp>
      <p:sp>
        <p:nvSpPr>
          <p:cNvPr id="5" name="Subtitle 4"/>
          <p:cNvSpPr>
            <a:spLocks noGrp="1"/>
          </p:cNvSpPr>
          <p:nvPr>
            <p:ph type="body" idx="1"/>
          </p:nvPr>
        </p:nvSpPr>
        <p:spPr/>
        <p:txBody>
          <a:bodyPr/>
          <a:lstStyle/>
          <a:p>
            <a:r>
              <a:rPr lang="en-US" dirty="0" smtClean="0"/>
              <a:t>Background Information</a:t>
            </a:r>
            <a:endParaRPr lang="en-US" dirty="0"/>
          </a:p>
        </p:txBody>
      </p:sp>
    </p:spTree>
    <p:extLst>
      <p:ext uri="{BB962C8B-B14F-4D97-AF65-F5344CB8AC3E}">
        <p14:creationId xmlns:p14="http://schemas.microsoft.com/office/powerpoint/2010/main" val="173064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375"/>
            <a:ext cx="7612063" cy="1417638"/>
          </a:xfrm>
        </p:spPr>
        <p:txBody>
          <a:bodyPr/>
          <a:lstStyle/>
          <a:p>
            <a:pPr fontAlgn="auto">
              <a:spcAft>
                <a:spcPts val="0"/>
              </a:spcAft>
              <a:defRPr/>
            </a:pPr>
            <a:r>
              <a:rPr lang="en-US" smtClean="0"/>
              <a:t>The Bombing of London</a:t>
            </a:r>
            <a:endParaRPr lang="en-US" dirty="0"/>
          </a:p>
        </p:txBody>
      </p:sp>
      <p:sp>
        <p:nvSpPr>
          <p:cNvPr id="32" name="Content Placeholder 31"/>
          <p:cNvSpPr>
            <a:spLocks noGrp="1"/>
          </p:cNvSpPr>
          <p:nvPr>
            <p:ph sz="half" idx="1"/>
          </p:nvPr>
        </p:nvSpPr>
        <p:spPr/>
        <p:txBody>
          <a:bodyPr>
            <a:noAutofit/>
          </a:bodyPr>
          <a:lstStyle/>
          <a:p>
            <a:pPr fontAlgn="auto">
              <a:spcAft>
                <a:spcPts val="0"/>
              </a:spcAft>
              <a:defRPr/>
            </a:pPr>
            <a:r>
              <a:rPr lang="en-US" sz="3200" dirty="0" smtClean="0"/>
              <a:t>In September of 1940, Germany began bombing London. They later bombed other major cities.</a:t>
            </a:r>
            <a:endParaRPr lang="en-US" sz="3200" dirty="0"/>
          </a:p>
        </p:txBody>
      </p:sp>
      <p:sp>
        <p:nvSpPr>
          <p:cNvPr id="7" name="Content Placeholder 6"/>
          <p:cNvSpPr>
            <a:spLocks noGrp="1"/>
          </p:cNvSpPr>
          <p:nvPr>
            <p:ph sz="half" idx="2"/>
          </p:nvPr>
        </p:nvSpPr>
        <p:spPr>
          <a:xfrm>
            <a:off x="4719638" y="2084388"/>
            <a:ext cx="3657600" cy="4773612"/>
          </a:xfrm>
        </p:spPr>
        <p:txBody>
          <a:bodyPr>
            <a:noAutofit/>
          </a:bodyPr>
          <a:lstStyle/>
          <a:p>
            <a:pPr fontAlgn="auto">
              <a:spcAft>
                <a:spcPts val="0"/>
              </a:spcAft>
              <a:defRPr/>
            </a:pPr>
            <a:r>
              <a:rPr lang="en-US" sz="3200" dirty="0" smtClean="0"/>
              <a:t>To keep the children of London safe, the government began sending them to stay with people who lived in the country. </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smtClean="0"/>
              <a:t>Movie Clip: “The Lion, The Witch, and The Wardrobe”</a:t>
            </a:r>
            <a:endParaRPr lang="en-US" dirty="0"/>
          </a:p>
        </p:txBody>
      </p:sp>
      <p:pic>
        <p:nvPicPr>
          <p:cNvPr id="7" name="narnia clip.avi">
            <a:hlinkClick r:id="" action="ppaction://media"/>
          </p:cNvPr>
          <p:cNvPicPr>
            <a:picLocks noGrp="1" noChangeAspect="1" noChangeArrowheads="1"/>
          </p:cNvPicPr>
          <p:nvPr>
            <p:ph idx="1"/>
            <a:videoFile r:link="rId1"/>
          </p:nvPr>
        </p:nvPicPr>
        <p:blipFill>
          <a:blip r:embed="rId3"/>
          <a:srcRect/>
          <a:stretch>
            <a:fillRect/>
          </a:stretch>
        </p:blipFill>
        <p:spPr bwMode="auto">
          <a:xfrm>
            <a:off x="1433513" y="1775134"/>
            <a:ext cx="6275387" cy="3681770"/>
          </a:xfrm>
        </p:spPr>
      </p:pic>
      <p:sp>
        <p:nvSpPr>
          <p:cNvPr id="2" name="TextBox 1"/>
          <p:cNvSpPr txBox="1"/>
          <p:nvPr/>
        </p:nvSpPr>
        <p:spPr>
          <a:xfrm>
            <a:off x="1755058" y="5737123"/>
            <a:ext cx="5678129" cy="369332"/>
          </a:xfrm>
          <a:prstGeom prst="rect">
            <a:avLst/>
          </a:prstGeom>
          <a:noFill/>
        </p:spPr>
        <p:txBody>
          <a:bodyPr wrap="square" rtlCol="0">
            <a:spAutoFit/>
          </a:bodyPr>
          <a:lstStyle/>
          <a:p>
            <a:pPr algn="ctr"/>
            <a:r>
              <a:rPr lang="en-US" smtClean="0">
                <a:solidFill>
                  <a:schemeClr val="bg1"/>
                </a:solidFill>
                <a:hlinkClick r:id="rId4"/>
              </a:rPr>
              <a:t>Narnia Clip</a:t>
            </a:r>
            <a:endParaRPr lang="en-US"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5175" y="79375"/>
            <a:ext cx="7612063" cy="1417638"/>
          </a:xfrm>
        </p:spPr>
        <p:txBody>
          <a:bodyPr/>
          <a:lstStyle/>
          <a:p>
            <a:pPr fontAlgn="auto">
              <a:spcAft>
                <a:spcPts val="0"/>
              </a:spcAft>
              <a:defRPr/>
            </a:pPr>
            <a:r>
              <a:rPr lang="en-US" dirty="0" smtClean="0"/>
              <a:t>A soldier kisses his son goodbye</a:t>
            </a:r>
            <a:endParaRPr lang="en-US" dirty="0"/>
          </a:p>
        </p:txBody>
      </p:sp>
      <p:pic>
        <p:nvPicPr>
          <p:cNvPr id="4" name="Content Placeholder 3" descr="soldierkissingchild.pdf"/>
          <p:cNvPicPr>
            <a:picLocks noGrp="1" noChangeAspect="1"/>
          </p:cNvPicPr>
          <p:nvPr>
            <p:ph sz="half" idx="1"/>
          </p:nvPr>
        </p:nvPicPr>
        <p:blipFill>
          <a:blip r:embed="rId2"/>
          <a:srcRect t="-11104" b="-11104"/>
          <a:stretch>
            <a:fillRect/>
          </a:stretch>
        </p:blipFill>
        <p:spPr>
          <a:scene3d>
            <a:camera prst="orthographicFront"/>
            <a:lightRig rig="threePt" dir="t"/>
          </a:scene3d>
          <a:sp3d/>
        </p:spPr>
      </p:pic>
      <p:sp>
        <p:nvSpPr>
          <p:cNvPr id="6" name="Content Placeholder 5"/>
          <p:cNvSpPr>
            <a:spLocks noGrp="1"/>
          </p:cNvSpPr>
          <p:nvPr>
            <p:ph sz="half" idx="2"/>
          </p:nvPr>
        </p:nvSpPr>
        <p:spPr>
          <a:xfrm>
            <a:off x="4719638" y="2084388"/>
            <a:ext cx="3657600" cy="4183062"/>
          </a:xfrm>
        </p:spPr>
        <p:txBody>
          <a:bodyPr/>
          <a:lstStyle/>
          <a:p>
            <a:pPr fontAlgn="auto">
              <a:spcAft>
                <a:spcPts val="0"/>
              </a:spcAft>
              <a:buFont typeface="Wingdings 2" pitchFamily="18" charset="2"/>
              <a:buNone/>
              <a:defRPr/>
            </a:pPr>
            <a:r>
              <a:rPr lang="en-US" sz="4000" dirty="0" smtClean="0"/>
              <a:t>Notice the son’s identification tag.</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79375"/>
            <a:ext cx="7612063" cy="1417638"/>
          </a:xfrm>
        </p:spPr>
        <p:txBody>
          <a:bodyPr/>
          <a:lstStyle/>
          <a:p>
            <a:pPr fontAlgn="auto">
              <a:spcAft>
                <a:spcPts val="0"/>
              </a:spcAft>
              <a:defRPr/>
            </a:pPr>
            <a:r>
              <a:rPr lang="en-US" dirty="0" smtClean="0"/>
              <a:t>Propaganda Posters</a:t>
            </a:r>
            <a:endParaRPr lang="en-US" dirty="0"/>
          </a:p>
        </p:txBody>
      </p:sp>
      <p:pic>
        <p:nvPicPr>
          <p:cNvPr id="22530" name="Content Placeholder 4" descr="propposter1.pdf"/>
          <p:cNvPicPr>
            <a:picLocks noGrp="1" noChangeAspect="1"/>
          </p:cNvPicPr>
          <p:nvPr>
            <p:ph sz="half" idx="1"/>
          </p:nvPr>
        </p:nvPicPr>
        <p:blipFill>
          <a:blip r:embed="rId2"/>
          <a:srcRect l="-16219" r="-16219"/>
          <a:stretch>
            <a:fillRect/>
          </a:stretch>
        </p:blipFill>
        <p:spPr bwMode="auto"/>
      </p:pic>
      <p:pic>
        <p:nvPicPr>
          <p:cNvPr id="22531" name="Content Placeholder 5" descr="propposter2.pdf"/>
          <p:cNvPicPr>
            <a:picLocks noGrp="1" noChangeAspect="1"/>
          </p:cNvPicPr>
          <p:nvPr>
            <p:ph sz="half" idx="2"/>
          </p:nvPr>
        </p:nvPicPr>
        <p:blipFill>
          <a:blip r:embed="rId3"/>
          <a:srcRect l="-19112" r="-19112"/>
          <a:stretch>
            <a:fillRect/>
          </a:stretch>
        </p:blipFill>
        <p:spPr bwMode="auto">
          <a:xfrm>
            <a:off x="4719638" y="2084388"/>
            <a:ext cx="3657600" cy="418306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smtClean="0"/>
              <a:t>Evacuation of Northeast London, 1939</a:t>
            </a:r>
            <a:endParaRPr lang="en-US" dirty="0"/>
          </a:p>
        </p:txBody>
      </p:sp>
      <p:pic>
        <p:nvPicPr>
          <p:cNvPr id="23554" name="Content Placeholder 6" descr="evaclondon.pdf"/>
          <p:cNvPicPr>
            <a:picLocks noGrp="1" noChangeAspect="1"/>
          </p:cNvPicPr>
          <p:nvPr>
            <p:ph idx="1"/>
          </p:nvPr>
        </p:nvPicPr>
        <p:blipFill>
          <a:blip r:embed="rId2"/>
          <a:srcRect l="-13316" r="-13316"/>
          <a:stretch>
            <a:fillRect/>
          </a:stretch>
        </p:blipFill>
        <p:spPr bwMode="auto"/>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310</TotalTime>
  <Words>346</Words>
  <Application>Microsoft Office PowerPoint</Application>
  <PresentationFormat>On-screen Show (4:3)</PresentationFormat>
  <Paragraphs>33</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Book Antiqua</vt:lpstr>
      <vt:lpstr>Calibri</vt:lpstr>
      <vt:lpstr>Times New Roman</vt:lpstr>
      <vt:lpstr>Trebuchet MS</vt:lpstr>
      <vt:lpstr>Wingdings 2</vt:lpstr>
      <vt:lpstr>Habitat</vt:lpstr>
      <vt:lpstr>Lord of the Flies</vt:lpstr>
      <vt:lpstr>Do Now:  Conformity/ Peer Pressure</vt:lpstr>
      <vt:lpstr>The Asch Study</vt:lpstr>
      <vt:lpstr>Lord of the Flies</vt:lpstr>
      <vt:lpstr>The Bombing of London</vt:lpstr>
      <vt:lpstr>Movie Clip: “The Lion, The Witch, and The Wardrobe”</vt:lpstr>
      <vt:lpstr>A soldier kisses his son goodbye</vt:lpstr>
      <vt:lpstr>Propaganda Posters</vt:lpstr>
      <vt:lpstr>Evacuation of Northeast London, 1939</vt:lpstr>
      <vt:lpstr>Children prepare to board a train to the country</vt:lpstr>
      <vt:lpstr>In the words of Joan</vt:lpstr>
      <vt:lpstr>In the words of Vera,  13 years old</vt:lpstr>
      <vt:lpstr>Preparing to sail… </vt:lpstr>
      <vt:lpstr>Homecoming…</vt:lpstr>
    </vt:vector>
  </TitlesOfParts>
  <Company>University of Texas at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Quickwrite</dc:title>
  <dc:creator>Amanda Williams</dc:creator>
  <cp:lastModifiedBy>Kerri Ault</cp:lastModifiedBy>
  <cp:revision>22</cp:revision>
  <dcterms:created xsi:type="dcterms:W3CDTF">2009-10-26T03:09:00Z</dcterms:created>
  <dcterms:modified xsi:type="dcterms:W3CDTF">2016-04-12T19:59:44Z</dcterms:modified>
</cp:coreProperties>
</file>